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8" r:id="rId3"/>
    <p:sldId id="257" r:id="rId4"/>
    <p:sldId id="258" r:id="rId5"/>
    <p:sldId id="259" r:id="rId6"/>
    <p:sldId id="260" r:id="rId7"/>
    <p:sldId id="262" r:id="rId8"/>
    <p:sldId id="261" r:id="rId9"/>
    <p:sldId id="263" r:id="rId10"/>
    <p:sldId id="267" r:id="rId11"/>
    <p:sldId id="264"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2B1867-4A5F-6F4B-967D-55EC8091B21D}">
          <p14:sldIdLst>
            <p14:sldId id="256"/>
            <p14:sldId id="268"/>
          </p14:sldIdLst>
        </p14:section>
        <p14:section name="BUID 2016" id="{9C624B40-290E-0A40-8791-542AAF07DB15}">
          <p14:sldIdLst>
            <p14:sldId id="257"/>
            <p14:sldId id="258"/>
            <p14:sldId id="259"/>
            <p14:sldId id="260"/>
            <p14:sldId id="262"/>
            <p14:sldId id="261"/>
            <p14:sldId id="263"/>
          </p14:sldIdLst>
        </p14:section>
        <p14:section name=".NET Core" id="{ED45B1F2-28D2-8A40-9C1B-DB598B05F0D8}">
          <p14:sldIdLst>
            <p14:sldId id="267"/>
            <p14:sldId id="264"/>
            <p14:sldId id="26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5246"/>
  </p:normalViewPr>
  <p:slideViewPr>
    <p:cSldViewPr snapToGrid="0" snapToObjects="1">
      <p:cViewPr varScale="1">
        <p:scale>
          <a:sx n="83" d="100"/>
          <a:sy n="83" d="100"/>
        </p:scale>
        <p:origin x="22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3562D-9463-5646-9B70-0E2C3BCCE6F5}" type="datetimeFigureOut">
              <a:rPr lang="en-US" smtClean="0"/>
              <a:t>4/4/16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2F5DB-A152-D044-AF13-A15965E6349C}" type="slidenum">
              <a:rPr lang="en-US" smtClean="0"/>
              <a:t>‹#›</a:t>
            </a:fld>
            <a:endParaRPr lang="en-US"/>
          </a:p>
        </p:txBody>
      </p:sp>
    </p:spTree>
    <p:extLst>
      <p:ext uri="{BB962C8B-B14F-4D97-AF65-F5344CB8AC3E}">
        <p14:creationId xmlns:p14="http://schemas.microsoft.com/office/powerpoint/2010/main" val="1389596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msdn.microsoft.com</a:t>
            </a:r>
            <a:r>
              <a:rPr lang="en-US" dirty="0" smtClean="0"/>
              <a:t>/en-us/library/dn584397(v=vs.110).</a:t>
            </a:r>
            <a:r>
              <a:rPr lang="en-US" smtClean="0"/>
              <a:t>aspx</a:t>
            </a:r>
            <a:endParaRPr lang="en-US" dirty="0"/>
          </a:p>
        </p:txBody>
      </p:sp>
      <p:sp>
        <p:nvSpPr>
          <p:cNvPr id="4" name="Slide Number Placeholder 3"/>
          <p:cNvSpPr>
            <a:spLocks noGrp="1"/>
          </p:cNvSpPr>
          <p:nvPr>
            <p:ph type="sldNum" sz="quarter" idx="10"/>
          </p:nvPr>
        </p:nvSpPr>
        <p:spPr/>
        <p:txBody>
          <a:bodyPr/>
          <a:lstStyle/>
          <a:p>
            <a:fld id="{7A42F5DB-A152-D044-AF13-A15965E6349C}" type="slidenum">
              <a:rPr lang="en-US" smtClean="0"/>
              <a:t>1</a:t>
            </a:fld>
            <a:endParaRPr lang="en-US"/>
          </a:p>
        </p:txBody>
      </p:sp>
    </p:spTree>
    <p:extLst>
      <p:ext uri="{BB962C8B-B14F-4D97-AF65-F5344CB8AC3E}">
        <p14:creationId xmlns:p14="http://schemas.microsoft.com/office/powerpoint/2010/main" val="11758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www.asp.net</a:t>
            </a:r>
            <a:r>
              <a:rPr lang="en-US" dirty="0" smtClean="0"/>
              <a:t>/web-</a:t>
            </a:r>
            <a:r>
              <a:rPr lang="en-US" dirty="0" err="1" smtClean="0"/>
              <a:t>api</a:t>
            </a:r>
            <a:r>
              <a:rPr lang="en-US" dirty="0" smtClean="0"/>
              <a:t>/overview/getting-started-with-</a:t>
            </a:r>
            <a:r>
              <a:rPr lang="en-US" dirty="0" err="1" smtClean="0"/>
              <a:t>aspnet</a:t>
            </a:r>
            <a:r>
              <a:rPr lang="en-US" dirty="0" smtClean="0"/>
              <a:t>-web-</a:t>
            </a:r>
            <a:r>
              <a:rPr lang="en-US" dirty="0" err="1" smtClean="0"/>
              <a:t>api</a:t>
            </a:r>
            <a:r>
              <a:rPr lang="en-US" dirty="0" smtClean="0"/>
              <a:t>/build-a-single-page-application-spa-with-aspnet-web-api-and-angularjs</a:t>
            </a:r>
            <a:endParaRPr lang="en-US" dirty="0"/>
          </a:p>
        </p:txBody>
      </p:sp>
      <p:sp>
        <p:nvSpPr>
          <p:cNvPr id="4" name="Slide Number Placeholder 3"/>
          <p:cNvSpPr>
            <a:spLocks noGrp="1"/>
          </p:cNvSpPr>
          <p:nvPr>
            <p:ph type="sldNum" sz="quarter" idx="10"/>
          </p:nvPr>
        </p:nvSpPr>
        <p:spPr/>
        <p:txBody>
          <a:bodyPr/>
          <a:lstStyle/>
          <a:p>
            <a:fld id="{7A42F5DB-A152-D044-AF13-A15965E6349C}" type="slidenum">
              <a:rPr lang="en-US" smtClean="0"/>
              <a:t>2</a:t>
            </a:fld>
            <a:endParaRPr lang="en-US"/>
          </a:p>
        </p:txBody>
      </p:sp>
    </p:spTree>
    <p:extLst>
      <p:ext uri="{BB962C8B-B14F-4D97-AF65-F5344CB8AC3E}">
        <p14:creationId xmlns:p14="http://schemas.microsoft.com/office/powerpoint/2010/main" val="211328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Enne</a:t>
            </a:r>
            <a:r>
              <a:rPr lang="en-US" baseline="0" dirty="0" smtClean="0"/>
              <a:t> 2000$ per </a:t>
            </a:r>
            <a:r>
              <a:rPr lang="en-US" baseline="0" dirty="0" err="1" smtClean="0"/>
              <a:t>aasta</a:t>
            </a:r>
            <a:r>
              <a:rPr lang="en-US" baseline="0" dirty="0" smtClean="0"/>
              <a:t> </a:t>
            </a:r>
            <a:r>
              <a:rPr lang="en-US" baseline="0" dirty="0" err="1" smtClean="0"/>
              <a:t>arendaja</a:t>
            </a:r>
            <a:r>
              <a:rPr lang="en-US" baseline="0" dirty="0" smtClean="0"/>
              <a:t> </a:t>
            </a:r>
            <a:r>
              <a:rPr lang="en-US" baseline="0" dirty="0" err="1" smtClean="0"/>
              <a:t>kohta</a:t>
            </a:r>
            <a:endParaRPr lang="en-US" dirty="0"/>
          </a:p>
        </p:txBody>
      </p:sp>
      <p:sp>
        <p:nvSpPr>
          <p:cNvPr id="4" name="Slide Number Placeholder 3"/>
          <p:cNvSpPr>
            <a:spLocks noGrp="1"/>
          </p:cNvSpPr>
          <p:nvPr>
            <p:ph type="sldNum" sz="quarter" idx="10"/>
          </p:nvPr>
        </p:nvSpPr>
        <p:spPr/>
        <p:txBody>
          <a:bodyPr/>
          <a:lstStyle/>
          <a:p>
            <a:fld id="{7A42F5DB-A152-D044-AF13-A15965E6349C}" type="slidenum">
              <a:rPr lang="en-US" smtClean="0"/>
              <a:t>4</a:t>
            </a:fld>
            <a:endParaRPr lang="en-US"/>
          </a:p>
        </p:txBody>
      </p:sp>
    </p:spTree>
    <p:extLst>
      <p:ext uri="{BB962C8B-B14F-4D97-AF65-F5344CB8AC3E}">
        <p14:creationId xmlns:p14="http://schemas.microsoft.com/office/powerpoint/2010/main" val="106095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azure.microsoft.com</a:t>
            </a:r>
            <a:r>
              <a:rPr lang="en-US" dirty="0" smtClean="0"/>
              <a:t>/en-us/develop/</a:t>
            </a:r>
            <a:r>
              <a:rPr lang="en-US" dirty="0" err="1" smtClean="0"/>
              <a:t>iot</a:t>
            </a:r>
            <a:r>
              <a:rPr lang="en-US" dirty="0" smtClean="0"/>
              <a:t>/starter-kits/</a:t>
            </a:r>
            <a:endParaRPr lang="en-US" dirty="0"/>
          </a:p>
        </p:txBody>
      </p:sp>
      <p:sp>
        <p:nvSpPr>
          <p:cNvPr id="4" name="Slide Number Placeholder 3"/>
          <p:cNvSpPr>
            <a:spLocks noGrp="1"/>
          </p:cNvSpPr>
          <p:nvPr>
            <p:ph type="sldNum" sz="quarter" idx="10"/>
          </p:nvPr>
        </p:nvSpPr>
        <p:spPr/>
        <p:txBody>
          <a:bodyPr/>
          <a:lstStyle/>
          <a:p>
            <a:fld id="{7A42F5DB-A152-D044-AF13-A15965E6349C}" type="slidenum">
              <a:rPr lang="en-US" smtClean="0"/>
              <a:t>5</a:t>
            </a:fld>
            <a:endParaRPr lang="en-US"/>
          </a:p>
        </p:txBody>
      </p:sp>
    </p:spTree>
    <p:extLst>
      <p:ext uri="{BB962C8B-B14F-4D97-AF65-F5344CB8AC3E}">
        <p14:creationId xmlns:p14="http://schemas.microsoft.com/office/powerpoint/2010/main" val="192651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How it is different from Microsoft research project Orleans?</a:t>
            </a:r>
          </a:p>
          <a:p>
            <a:r>
              <a:rPr lang="en-US" sz="1200" kern="1200" dirty="0" smtClean="0">
                <a:solidFill>
                  <a:schemeClr val="tx1"/>
                </a:solidFill>
                <a:latin typeface="+mn-lt"/>
                <a:ea typeface="+mn-ea"/>
                <a:cs typeface="+mn-cs"/>
              </a:rPr>
              <a:t>Reliable Actors is an actor-based programming model that is built on top of the Service Fabric platform. It leverages all the great ideas that went into the design of Orleans (ex. Virtual Actors) so, from a developer point of view, they provide a very similar experience. The main difference is in the runtime platform, Reliable Actors leverages Service Fabric to provide HA, automatic Failover and an integrated ALM (Application Lifecycle Management) mechanism that makes easier, for instance, to rollout updates with zero downtime.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Is Azure service fabric internally using Orleans with some modification?</a:t>
            </a:r>
          </a:p>
          <a:p>
            <a:r>
              <a:rPr lang="en-US" sz="1200" kern="1200" dirty="0" smtClean="0">
                <a:solidFill>
                  <a:schemeClr val="tx1"/>
                </a:solidFill>
                <a:latin typeface="+mn-lt"/>
                <a:ea typeface="+mn-ea"/>
                <a:cs typeface="+mn-cs"/>
              </a:rPr>
              <a:t>Reliable Actors do not use Orleans internally, the main reason being that it is design to leverage the Service Fabric infrastructure (Orleans is based on a different design).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What is the future direction for both these technologies?</a:t>
            </a:r>
          </a:p>
          <a:p>
            <a:r>
              <a:rPr lang="en-US" sz="1200" kern="1200" dirty="0" smtClean="0">
                <a:solidFill>
                  <a:schemeClr val="tx1"/>
                </a:solidFill>
                <a:latin typeface="+mn-lt"/>
                <a:ea typeface="+mn-ea"/>
                <a:cs typeface="+mn-cs"/>
              </a:rPr>
              <a:t>Reliable Actors is integrant part of Service Fabric so it will follow the release schedule and support plan defined for Service Fabric. Orleans is a community-driven project that will leverage the community for support and future enhancements.</a:t>
            </a:r>
          </a:p>
          <a:p>
            <a:endParaRPr lang="en-US" sz="1200" kern="1200" dirty="0" smtClean="0">
              <a:solidFill>
                <a:schemeClr val="tx1"/>
              </a:solidFill>
              <a:latin typeface="+mn-lt"/>
              <a:ea typeface="+mn-ea"/>
              <a:cs typeface="+mn-cs"/>
            </a:endParaRPr>
          </a:p>
          <a:p>
            <a:r>
              <a:rPr lang="en-US" dirty="0" smtClean="0"/>
              <a:t>https://</a:t>
            </a:r>
            <a:r>
              <a:rPr lang="en-US" dirty="0" err="1" smtClean="0"/>
              <a:t>azure.microsoft.com</a:t>
            </a:r>
            <a:r>
              <a:rPr lang="en-US" dirty="0" smtClean="0"/>
              <a:t>/en-</a:t>
            </a:r>
            <a:r>
              <a:rPr lang="en-US" dirty="0" err="1" smtClean="0"/>
              <a:t>gb</a:t>
            </a:r>
            <a:r>
              <a:rPr lang="en-US" dirty="0" smtClean="0"/>
              <a:t>/documentation/articles/service-fabric-reliable-actors-platform/#actor-state-provider-choices</a:t>
            </a:r>
            <a:endParaRPr lang="en-US" dirty="0"/>
          </a:p>
        </p:txBody>
      </p:sp>
      <p:sp>
        <p:nvSpPr>
          <p:cNvPr id="4" name="Slide Number Placeholder 3"/>
          <p:cNvSpPr>
            <a:spLocks noGrp="1"/>
          </p:cNvSpPr>
          <p:nvPr>
            <p:ph type="sldNum" sz="quarter" idx="10"/>
          </p:nvPr>
        </p:nvSpPr>
        <p:spPr/>
        <p:txBody>
          <a:bodyPr/>
          <a:lstStyle/>
          <a:p>
            <a:fld id="{7A42F5DB-A152-D044-AF13-A15965E6349C}" type="slidenum">
              <a:rPr lang="en-US" smtClean="0"/>
              <a:t>6</a:t>
            </a:fld>
            <a:endParaRPr lang="en-US"/>
          </a:p>
        </p:txBody>
      </p:sp>
    </p:spTree>
    <p:extLst>
      <p:ext uri="{BB962C8B-B14F-4D97-AF65-F5344CB8AC3E}">
        <p14:creationId xmlns:p14="http://schemas.microsoft.com/office/powerpoint/2010/main" val="67318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dev.botframework.com</a:t>
            </a:r>
            <a:endParaRPr lang="en-US" dirty="0" smtClean="0"/>
          </a:p>
          <a:p>
            <a:r>
              <a:rPr lang="en-US" dirty="0" smtClean="0"/>
              <a:t>https://</a:t>
            </a:r>
            <a:r>
              <a:rPr lang="en-US" dirty="0" err="1" smtClean="0"/>
              <a:t>www.microsoft.com</a:t>
            </a:r>
            <a:r>
              <a:rPr lang="en-US" dirty="0" smtClean="0"/>
              <a:t>/cognitive-services/</a:t>
            </a:r>
            <a:endParaRPr lang="en-US" dirty="0"/>
          </a:p>
        </p:txBody>
      </p:sp>
      <p:sp>
        <p:nvSpPr>
          <p:cNvPr id="4" name="Slide Number Placeholder 3"/>
          <p:cNvSpPr>
            <a:spLocks noGrp="1"/>
          </p:cNvSpPr>
          <p:nvPr>
            <p:ph type="sldNum" sz="quarter" idx="10"/>
          </p:nvPr>
        </p:nvSpPr>
        <p:spPr/>
        <p:txBody>
          <a:bodyPr/>
          <a:lstStyle/>
          <a:p>
            <a:fld id="{7A42F5DB-A152-D044-AF13-A15965E6349C}" type="slidenum">
              <a:rPr lang="en-US" smtClean="0"/>
              <a:t>8</a:t>
            </a:fld>
            <a:endParaRPr lang="en-US"/>
          </a:p>
        </p:txBody>
      </p:sp>
    </p:spTree>
    <p:extLst>
      <p:ext uri="{BB962C8B-B14F-4D97-AF65-F5344CB8AC3E}">
        <p14:creationId xmlns:p14="http://schemas.microsoft.com/office/powerpoint/2010/main" val="51419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2F5DB-A152-D044-AF13-A15965E6349C}" type="slidenum">
              <a:rPr lang="en-US" smtClean="0"/>
              <a:t>9</a:t>
            </a:fld>
            <a:endParaRPr lang="en-US"/>
          </a:p>
        </p:txBody>
      </p:sp>
    </p:spTree>
    <p:extLst>
      <p:ext uri="{BB962C8B-B14F-4D97-AF65-F5344CB8AC3E}">
        <p14:creationId xmlns:p14="http://schemas.microsoft.com/office/powerpoint/2010/main" val="209740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MVC – Model View Controller</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Let’s look at MVC first. You’ll notice a few things about the diagram:</a:t>
            </a:r>
          </a:p>
          <a:p>
            <a:r>
              <a:rPr lang="en-US" sz="1200" b="0" kern="1200" dirty="0" smtClean="0">
                <a:solidFill>
                  <a:schemeClr val="tx1"/>
                </a:solidFill>
                <a:latin typeface="+mn-lt"/>
                <a:ea typeface="+mn-ea"/>
                <a:cs typeface="+mn-cs"/>
              </a:rPr>
              <a:t>The input is directed at the Controller first, not the view. That input might be coming from a user interacting with a page, but it could also be from simply entering a specific </a:t>
            </a:r>
            <a:r>
              <a:rPr lang="en-US" sz="1200" b="0" kern="1200" dirty="0" err="1" smtClean="0">
                <a:solidFill>
                  <a:schemeClr val="tx1"/>
                </a:solidFill>
                <a:latin typeface="+mn-lt"/>
                <a:ea typeface="+mn-ea"/>
                <a:cs typeface="+mn-cs"/>
              </a:rPr>
              <a:t>url</a:t>
            </a:r>
            <a:r>
              <a:rPr lang="en-US" sz="1200" b="0" kern="1200" dirty="0" smtClean="0">
                <a:solidFill>
                  <a:schemeClr val="tx1"/>
                </a:solidFill>
                <a:latin typeface="+mn-lt"/>
                <a:ea typeface="+mn-ea"/>
                <a:cs typeface="+mn-cs"/>
              </a:rPr>
              <a:t> into a browser. In either case, its a Controller that is interfaced with to kick off some functionality.</a:t>
            </a:r>
          </a:p>
          <a:p>
            <a:r>
              <a:rPr lang="en-US" sz="1200" b="0" kern="1200" dirty="0" smtClean="0">
                <a:solidFill>
                  <a:schemeClr val="tx1"/>
                </a:solidFill>
                <a:latin typeface="+mn-lt"/>
                <a:ea typeface="+mn-ea"/>
                <a:cs typeface="+mn-cs"/>
              </a:rPr>
              <a:t>There is a many-to-one relationship between the Controller and the View. That’s because a single controller may select different views to be rendered based on the operation being executed.</a:t>
            </a:r>
          </a:p>
          <a:p>
            <a:r>
              <a:rPr lang="en-US" sz="1200" b="0" kern="1200" dirty="0" smtClean="0">
                <a:solidFill>
                  <a:schemeClr val="tx1"/>
                </a:solidFill>
                <a:latin typeface="+mn-lt"/>
                <a:ea typeface="+mn-ea"/>
                <a:cs typeface="+mn-cs"/>
              </a:rPr>
              <a:t>Note the one way arrow from Controller to View. This is because the View doesn’t have any knowledge of or reference to the controller.</a:t>
            </a:r>
          </a:p>
          <a:p>
            <a:r>
              <a:rPr lang="en-US" sz="1200" b="0" kern="1200" dirty="0" smtClean="0">
                <a:solidFill>
                  <a:schemeClr val="tx1"/>
                </a:solidFill>
                <a:latin typeface="+mn-lt"/>
                <a:ea typeface="+mn-ea"/>
                <a:cs typeface="+mn-cs"/>
              </a:rPr>
              <a:t>The Controller does pass back the Model, so there is knowledge between the View and the expected Model being passed into it, but not the Controller serving it up.</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MVP – Model View Presenter</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Now let’s look at the MVP pattern. It looks very similar to MVC, except for some key distinctions:</a:t>
            </a:r>
          </a:p>
          <a:p>
            <a:r>
              <a:rPr lang="en-US" sz="1200" b="0" kern="1200" dirty="0" smtClean="0">
                <a:solidFill>
                  <a:schemeClr val="tx1"/>
                </a:solidFill>
                <a:latin typeface="+mn-lt"/>
                <a:ea typeface="+mn-ea"/>
                <a:cs typeface="+mn-cs"/>
              </a:rPr>
              <a:t>The input begins with the View, not the Presenter.</a:t>
            </a:r>
          </a:p>
          <a:p>
            <a:r>
              <a:rPr lang="en-US" sz="1200" b="0" kern="1200" dirty="0" smtClean="0">
                <a:solidFill>
                  <a:schemeClr val="tx1"/>
                </a:solidFill>
                <a:latin typeface="+mn-lt"/>
                <a:ea typeface="+mn-ea"/>
                <a:cs typeface="+mn-cs"/>
              </a:rPr>
              <a:t>There is a one-to-one mapping between the View and the associated Presenter.</a:t>
            </a:r>
          </a:p>
          <a:p>
            <a:r>
              <a:rPr lang="en-US" sz="1200" b="0" kern="1200" dirty="0" smtClean="0">
                <a:solidFill>
                  <a:schemeClr val="tx1"/>
                </a:solidFill>
                <a:latin typeface="+mn-lt"/>
                <a:ea typeface="+mn-ea"/>
                <a:cs typeface="+mn-cs"/>
              </a:rPr>
              <a:t>The View holds a reference to the Presenter. The Presenter is also reacting to events being triggered from the View, so its aware of the View its associated with.</a:t>
            </a:r>
          </a:p>
          <a:p>
            <a:r>
              <a:rPr lang="en-US" sz="1200" b="0" kern="1200" dirty="0" smtClean="0">
                <a:solidFill>
                  <a:schemeClr val="tx1"/>
                </a:solidFill>
                <a:latin typeface="+mn-lt"/>
                <a:ea typeface="+mn-ea"/>
                <a:cs typeface="+mn-cs"/>
              </a:rPr>
              <a:t>The Presenter updates the View based on the requested actions it performs on the Model, but the View is not Model aware.</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MVVM – Model View View Model</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So with the MVC and MVP patterns in front of us, let’s look at the MVVM pattern and see what differences it holds:</a:t>
            </a:r>
          </a:p>
          <a:p>
            <a:r>
              <a:rPr lang="en-US" sz="1200" b="0" kern="1200" dirty="0" smtClean="0">
                <a:solidFill>
                  <a:schemeClr val="tx1"/>
                </a:solidFill>
                <a:latin typeface="+mn-lt"/>
                <a:ea typeface="+mn-ea"/>
                <a:cs typeface="+mn-cs"/>
              </a:rPr>
              <a:t>The input begins with the View, not the View Model.</a:t>
            </a:r>
          </a:p>
          <a:p>
            <a:r>
              <a:rPr lang="en-US" sz="1200" b="0" kern="1200" dirty="0" smtClean="0">
                <a:solidFill>
                  <a:schemeClr val="tx1"/>
                </a:solidFill>
                <a:latin typeface="+mn-lt"/>
                <a:ea typeface="+mn-ea"/>
                <a:cs typeface="+mn-cs"/>
              </a:rPr>
              <a:t>While the View holds a reference to the View Model, the View Model has no information about the View. This is why its possible to have a one-to-many mapping between various Views and one View Model…even across technologies. For example, a WPF View and a Silverlight View *could* share the same View Model. However, my own feeling is that this is a bad practice and creates Franken-</a:t>
            </a:r>
            <a:r>
              <a:rPr lang="en-US" sz="1200" b="0" kern="1200" dirty="0" err="1" smtClean="0">
                <a:solidFill>
                  <a:schemeClr val="tx1"/>
                </a:solidFill>
                <a:latin typeface="+mn-lt"/>
                <a:ea typeface="+mn-ea"/>
                <a:cs typeface="+mn-cs"/>
              </a:rPr>
              <a:t>ViewModels</a:t>
            </a:r>
            <a:r>
              <a:rPr lang="en-US" sz="1200" b="0" kern="1200" dirty="0" smtClean="0">
                <a:solidFill>
                  <a:schemeClr val="tx1"/>
                </a:solidFill>
                <a:latin typeface="+mn-lt"/>
                <a:ea typeface="+mn-ea"/>
                <a:cs typeface="+mn-cs"/>
              </a:rPr>
              <a:t> that have too many responsibilities. It’s better to keep it as a one-to-one mapping instead.</a:t>
            </a:r>
          </a:p>
          <a:p>
            <a:r>
              <a:rPr lang="en-US" sz="1200" b="0" kern="1200" dirty="0" smtClean="0">
                <a:solidFill>
                  <a:schemeClr val="tx1"/>
                </a:solidFill>
                <a:latin typeface="+mn-lt"/>
                <a:ea typeface="+mn-ea"/>
                <a:cs typeface="+mn-cs"/>
              </a:rPr>
              <a:t>You’ll also notice that the View has no idea about the Model in the MVVM pattern. This is because, as far as the View knows, its “Model” IS the View Model (hence its name). Because of how data-binding and other features like commanding work in WPF and Silverlight, there is rich communication between the View and View Model, isolating the View from having to know anything about what’s really happening behind the scenes.</a:t>
            </a:r>
            <a:endParaRPr lang="en-US" dirty="0"/>
          </a:p>
        </p:txBody>
      </p:sp>
      <p:sp>
        <p:nvSpPr>
          <p:cNvPr id="4" name="Slide Number Placeholder 3"/>
          <p:cNvSpPr>
            <a:spLocks noGrp="1"/>
          </p:cNvSpPr>
          <p:nvPr>
            <p:ph type="sldNum" sz="quarter" idx="10"/>
          </p:nvPr>
        </p:nvSpPr>
        <p:spPr/>
        <p:txBody>
          <a:bodyPr/>
          <a:lstStyle/>
          <a:p>
            <a:fld id="{7A42F5DB-A152-D044-AF13-A15965E6349C}" type="slidenum">
              <a:rPr lang="en-US" smtClean="0"/>
              <a:t>11</a:t>
            </a:fld>
            <a:endParaRPr lang="en-US"/>
          </a:p>
        </p:txBody>
      </p:sp>
    </p:spTree>
    <p:extLst>
      <p:ext uri="{BB962C8B-B14F-4D97-AF65-F5344CB8AC3E}">
        <p14:creationId xmlns:p14="http://schemas.microsoft.com/office/powerpoint/2010/main" val="2127157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2F5DB-A152-D044-AF13-A15965E6349C}" type="slidenum">
              <a:rPr lang="en-US" smtClean="0"/>
              <a:t>13</a:t>
            </a:fld>
            <a:endParaRPr lang="en-US"/>
          </a:p>
        </p:txBody>
      </p:sp>
    </p:spTree>
    <p:extLst>
      <p:ext uri="{BB962C8B-B14F-4D97-AF65-F5344CB8AC3E}">
        <p14:creationId xmlns:p14="http://schemas.microsoft.com/office/powerpoint/2010/main" val="64303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4/4/16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Drag picture to placeholder or click icon to add</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4/4/16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8585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principles of .NET development</a:t>
            </a:r>
            <a:endParaRPr lang="en-US" dirty="0"/>
          </a:p>
        </p:txBody>
      </p:sp>
      <p:sp>
        <p:nvSpPr>
          <p:cNvPr id="3" name="Content Placeholder 2"/>
          <p:cNvSpPr>
            <a:spLocks noGrp="1"/>
          </p:cNvSpPr>
          <p:nvPr>
            <p:ph idx="1"/>
          </p:nvPr>
        </p:nvSpPr>
        <p:spPr/>
        <p:txBody>
          <a:bodyPr>
            <a:normAutofit fontScale="92500"/>
          </a:bodyPr>
          <a:lstStyle/>
          <a:p>
            <a:r>
              <a:rPr lang="en-US" dirty="0"/>
              <a:t>Your code base is manageable in .NET because you’re decisive with class boundaries and where classes actually live within your projects.</a:t>
            </a:r>
          </a:p>
          <a:p>
            <a:r>
              <a:rPr lang="en-US" dirty="0"/>
              <a:t>You separate concerns, so you don’t have classes that are responsible for hundreds of different things with overlapping responsibilities.</a:t>
            </a:r>
          </a:p>
          <a:p>
            <a:r>
              <a:rPr lang="en-US" dirty="0"/>
              <a:t>You have reusable repositories, queries, entities (models) and data sources.</a:t>
            </a:r>
          </a:p>
          <a:p>
            <a:r>
              <a:rPr lang="en-US" dirty="0"/>
              <a:t>You put some thought into naming your classes and files so they’re more meaningful.</a:t>
            </a:r>
          </a:p>
          <a:p>
            <a:r>
              <a:rPr lang="en-US" dirty="0"/>
              <a:t>You practice good use of design patterns, coding conventions and organization.</a:t>
            </a:r>
            <a:endParaRPr lang="en-US" dirty="0"/>
          </a:p>
        </p:txBody>
      </p:sp>
    </p:spTree>
    <p:extLst>
      <p:ext uri="{BB962C8B-B14F-4D97-AF65-F5344CB8AC3E}">
        <p14:creationId xmlns:p14="http://schemas.microsoft.com/office/powerpoint/2010/main" val="1076716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rings to rule them all</a:t>
            </a:r>
            <a:endParaRPr lang="en-US" dirty="0"/>
          </a:p>
        </p:txBody>
      </p:sp>
      <p:pic>
        <p:nvPicPr>
          <p:cNvPr id="4" name="Content Placeholder 3"/>
          <p:cNvPicPr>
            <a:picLocks noGrp="1" noChangeAspect="1"/>
          </p:cNvPicPr>
          <p:nvPr>
            <p:ph idx="1"/>
          </p:nvPr>
        </p:nvPicPr>
        <p:blipFill>
          <a:blip r:embed="rId3"/>
          <a:stretch>
            <a:fillRect/>
          </a:stretch>
        </p:blipFill>
        <p:spPr>
          <a:xfrm>
            <a:off x="1119923" y="2015699"/>
            <a:ext cx="9948981" cy="4009290"/>
          </a:xfrm>
          <a:prstGeom prst="rect">
            <a:avLst/>
          </a:prstGeom>
        </p:spPr>
      </p:pic>
    </p:spTree>
    <p:extLst>
      <p:ext uri="{BB962C8B-B14F-4D97-AF65-F5344CB8AC3E}">
        <p14:creationId xmlns:p14="http://schemas.microsoft.com/office/powerpoint/2010/main" val="207120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MVC/MVVM is not an </a:t>
            </a:r>
            <a:r>
              <a:rPr lang="en-US" b="1" i="1" dirty="0"/>
              <a:t>either/or</a:t>
            </a:r>
            <a:r>
              <a:rPr lang="en-US" b="1" dirty="0"/>
              <a:t> choice.</a:t>
            </a:r>
          </a:p>
        </p:txBody>
      </p:sp>
      <p:sp>
        <p:nvSpPr>
          <p:cNvPr id="3" name="Content Placeholder 2"/>
          <p:cNvSpPr>
            <a:spLocks noGrp="1"/>
          </p:cNvSpPr>
          <p:nvPr>
            <p:ph idx="1"/>
          </p:nvPr>
        </p:nvSpPr>
        <p:spPr/>
        <p:txBody>
          <a:bodyPr/>
          <a:lstStyle/>
          <a:p>
            <a:r>
              <a:rPr lang="en-US" dirty="0"/>
              <a:t>For </a:t>
            </a:r>
            <a:r>
              <a:rPr lang="en-US" dirty="0" err="1" smtClean="0"/>
              <a:t>ASP.Net</a:t>
            </a:r>
            <a:endParaRPr lang="en-US" dirty="0" smtClean="0"/>
          </a:p>
          <a:p>
            <a:pPr lvl="1"/>
            <a:r>
              <a:rPr lang="en-US" dirty="0" smtClean="0"/>
              <a:t>MVVM </a:t>
            </a:r>
            <a:r>
              <a:rPr lang="en-US" dirty="0"/>
              <a:t>is used to </a:t>
            </a:r>
            <a:r>
              <a:rPr lang="en-US" i="1" dirty="0"/>
              <a:t>two-way bind</a:t>
            </a:r>
            <a:r>
              <a:rPr lang="en-US" dirty="0"/>
              <a:t> data within views. This is usually a client-side implementation (e.g. using </a:t>
            </a:r>
            <a:r>
              <a:rPr lang="en-US" dirty="0" err="1"/>
              <a:t>Knockout.js</a:t>
            </a:r>
            <a:r>
              <a:rPr lang="en-US" dirty="0"/>
              <a:t>). </a:t>
            </a:r>
            <a:endParaRPr lang="en-US" dirty="0" smtClean="0"/>
          </a:p>
          <a:p>
            <a:pPr lvl="1"/>
            <a:r>
              <a:rPr lang="en-US" dirty="0" smtClean="0"/>
              <a:t>MVC </a:t>
            </a:r>
            <a:r>
              <a:rPr lang="en-US" dirty="0"/>
              <a:t>on the other hand is a way of separating concerns </a:t>
            </a:r>
            <a:r>
              <a:rPr lang="en-US" i="1" dirty="0"/>
              <a:t>on the server-side</a:t>
            </a:r>
            <a:r>
              <a:rPr lang="en-US" dirty="0" smtClean="0"/>
              <a:t>.</a:t>
            </a:r>
          </a:p>
          <a:p>
            <a:r>
              <a:rPr lang="en-US" sz="2000" b="1" dirty="0"/>
              <a:t>The </a:t>
            </a:r>
            <a:r>
              <a:rPr lang="en-US" sz="2000" b="1" dirty="0" err="1"/>
              <a:t>ViewModel</a:t>
            </a:r>
            <a:r>
              <a:rPr lang="en-US" sz="2000" b="1" dirty="0"/>
              <a:t> does </a:t>
            </a:r>
            <a:r>
              <a:rPr lang="en-US" sz="2000" b="1" i="1" dirty="0"/>
              <a:t>not</a:t>
            </a:r>
            <a:r>
              <a:rPr lang="en-US" sz="2000" b="1" dirty="0"/>
              <a:t> necessarily replace the need for separate Controllers</a:t>
            </a:r>
            <a:r>
              <a:rPr lang="en-US" sz="2000" b="1" dirty="0" smtClean="0"/>
              <a:t>.</a:t>
            </a:r>
          </a:p>
          <a:p>
            <a:r>
              <a:rPr lang="en-US" sz="2000" dirty="0"/>
              <a:t>VM </a:t>
            </a:r>
            <a:r>
              <a:rPr lang="en-US" sz="2000" dirty="0" smtClean="0"/>
              <a:t>is a dumb </a:t>
            </a:r>
            <a:r>
              <a:rPr lang="en-US" sz="2000" dirty="0"/>
              <a:t>container that requires little, if any, testing. This is a good thing as the VM is just a bridge, between the designer and the coder, so should be kept simple.</a:t>
            </a:r>
            <a:endParaRPr lang="en-US" sz="2000" dirty="0"/>
          </a:p>
        </p:txBody>
      </p:sp>
    </p:spTree>
    <p:extLst>
      <p:ext uri="{BB962C8B-B14F-4D97-AF65-F5344CB8AC3E}">
        <p14:creationId xmlns:p14="http://schemas.microsoft.com/office/powerpoint/2010/main" val="20092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MVCVM</a:t>
            </a:r>
            <a:endParaRPr lang="en-US" dirty="0"/>
          </a:p>
        </p:txBody>
      </p:sp>
      <p:sp>
        <p:nvSpPr>
          <p:cNvPr id="3" name="Content Placeholder 2"/>
          <p:cNvSpPr>
            <a:spLocks noGrp="1"/>
          </p:cNvSpPr>
          <p:nvPr>
            <p:ph idx="1"/>
          </p:nvPr>
        </p:nvSpPr>
        <p:spPr/>
        <p:txBody>
          <a:bodyPr>
            <a:normAutofit fontScale="92500"/>
          </a:bodyPr>
          <a:lstStyle/>
          <a:p>
            <a:r>
              <a:rPr lang="en-US" dirty="0"/>
              <a:t>Views </a:t>
            </a:r>
            <a:r>
              <a:rPr lang="en-US" i="1" dirty="0"/>
              <a:t>display a certain shape of data</a:t>
            </a:r>
            <a:r>
              <a:rPr lang="en-US" dirty="0"/>
              <a:t>. They have no idea where the data comes from.</a:t>
            </a:r>
          </a:p>
          <a:p>
            <a:r>
              <a:rPr lang="en-US" dirty="0" err="1"/>
              <a:t>ViewModels</a:t>
            </a:r>
            <a:r>
              <a:rPr lang="en-US" dirty="0"/>
              <a:t> </a:t>
            </a:r>
            <a:r>
              <a:rPr lang="en-US" i="1" dirty="0"/>
              <a:t>hold a certain shape of data and commands</a:t>
            </a:r>
            <a:r>
              <a:rPr lang="en-US" dirty="0"/>
              <a:t>, they do not know where the data, or code, comes from or how it is displayed.</a:t>
            </a:r>
          </a:p>
          <a:p>
            <a:r>
              <a:rPr lang="en-US" dirty="0"/>
              <a:t>Models </a:t>
            </a:r>
            <a:r>
              <a:rPr lang="en-US" i="1" dirty="0"/>
              <a:t>hold the actual data</a:t>
            </a:r>
            <a:r>
              <a:rPr lang="en-US" dirty="0"/>
              <a:t> (various context, store or other methods)</a:t>
            </a:r>
          </a:p>
          <a:p>
            <a:r>
              <a:rPr lang="en-US" dirty="0"/>
              <a:t>Controllers listen for, and publish, events. Controllers provide the logic that controls what data is seen and where. Controllers provide the command code to the </a:t>
            </a:r>
            <a:r>
              <a:rPr lang="en-US" dirty="0" err="1"/>
              <a:t>ViewModel</a:t>
            </a:r>
            <a:r>
              <a:rPr lang="en-US" dirty="0"/>
              <a:t> so that the </a:t>
            </a:r>
            <a:r>
              <a:rPr lang="en-US" dirty="0" err="1"/>
              <a:t>ViewModel</a:t>
            </a:r>
            <a:r>
              <a:rPr lang="en-US" dirty="0"/>
              <a:t> is actually reusable.</a:t>
            </a:r>
            <a:endParaRPr lang="en-US" dirty="0"/>
          </a:p>
        </p:txBody>
      </p:sp>
    </p:spTree>
    <p:extLst>
      <p:ext uri="{BB962C8B-B14F-4D97-AF65-F5344CB8AC3E}">
        <p14:creationId xmlns:p14="http://schemas.microsoft.com/office/powerpoint/2010/main" val="75331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 ON TIME</a:t>
            </a:r>
            <a:endParaRPr lang="en-US" dirty="0"/>
          </a:p>
        </p:txBody>
      </p:sp>
    </p:spTree>
    <p:extLst>
      <p:ext uri="{BB962C8B-B14F-4D97-AF65-F5344CB8AC3E}">
        <p14:creationId xmlns:p14="http://schemas.microsoft.com/office/powerpoint/2010/main" val="31983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At Scale</a:t>
            </a:r>
            <a:endParaRPr lang="en-US" dirty="0"/>
          </a:p>
        </p:txBody>
      </p:sp>
      <p:sp>
        <p:nvSpPr>
          <p:cNvPr id="3" name="Content Placeholder 2"/>
          <p:cNvSpPr>
            <a:spLocks noGrp="1"/>
          </p:cNvSpPr>
          <p:nvPr>
            <p:ph idx="1"/>
          </p:nvPr>
        </p:nvSpPr>
        <p:spPr/>
        <p:txBody>
          <a:bodyPr/>
          <a:lstStyle/>
          <a:p>
            <a:r>
              <a:rPr lang="en-US" dirty="0"/>
              <a:t>More than 120,000 new Azure customer subscriptions each month</a:t>
            </a:r>
          </a:p>
          <a:p>
            <a:r>
              <a:rPr lang="en-US" dirty="0"/>
              <a:t>More than 1.4 million SQL databases in Azure</a:t>
            </a:r>
          </a:p>
          <a:p>
            <a:r>
              <a:rPr lang="en-US" dirty="0"/>
              <a:t>2 trillion messages per week processed by Azure </a:t>
            </a:r>
            <a:r>
              <a:rPr lang="en-US" dirty="0" err="1"/>
              <a:t>IoT</a:t>
            </a:r>
            <a:endParaRPr lang="en-US" dirty="0"/>
          </a:p>
          <a:p>
            <a:r>
              <a:rPr lang="en-US" dirty="0"/>
              <a:t>5 million organizations using Azure Active directory</a:t>
            </a:r>
          </a:p>
          <a:p>
            <a:r>
              <a:rPr lang="en-US" dirty="0"/>
              <a:t>More than 4 million developers registered with Visual Studio Team Services</a:t>
            </a:r>
          </a:p>
          <a:p>
            <a:r>
              <a:rPr lang="en-US" dirty="0"/>
              <a:t>More than 40% of Azure revenue is from start-ups and ISV's</a:t>
            </a:r>
            <a:endParaRPr lang="en-US" dirty="0"/>
          </a:p>
        </p:txBody>
      </p:sp>
    </p:spTree>
    <p:extLst>
      <p:ext uri="{BB962C8B-B14F-4D97-AF65-F5344CB8AC3E}">
        <p14:creationId xmlns:p14="http://schemas.microsoft.com/office/powerpoint/2010/main" val="197285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&amp; Mobile</a:t>
            </a:r>
            <a:endParaRPr lang="en-US" dirty="0"/>
          </a:p>
        </p:txBody>
      </p:sp>
      <p:sp>
        <p:nvSpPr>
          <p:cNvPr id="3" name="Content Placeholder 2"/>
          <p:cNvSpPr>
            <a:spLocks noGrp="1"/>
          </p:cNvSpPr>
          <p:nvPr>
            <p:ph idx="1"/>
          </p:nvPr>
        </p:nvSpPr>
        <p:spPr/>
        <p:txBody>
          <a:bodyPr/>
          <a:lstStyle/>
          <a:p>
            <a:r>
              <a:rPr lang="en-US" dirty="0" err="1" smtClean="0"/>
              <a:t>Xamarin</a:t>
            </a:r>
            <a:r>
              <a:rPr lang="en-US" dirty="0" smtClean="0"/>
              <a:t> at </a:t>
            </a:r>
            <a:r>
              <a:rPr lang="en-US" dirty="0"/>
              <a:t>no cost for MSDN subscribers and users of Visual Studio Enterprise, Visual Studio Professional and the Visual Studio Community Edition. </a:t>
            </a:r>
            <a:endParaRPr lang="en-US" dirty="0" smtClean="0"/>
          </a:p>
          <a:p>
            <a:r>
              <a:rPr lang="en-US" dirty="0" err="1"/>
              <a:t>Xamarin</a:t>
            </a:r>
            <a:r>
              <a:rPr lang="en-US" dirty="0"/>
              <a:t> runtime is being open sourced </a:t>
            </a:r>
            <a:endParaRPr lang="en-US" dirty="0" smtClean="0"/>
          </a:p>
          <a:p>
            <a:endParaRPr lang="en-US" dirty="0"/>
          </a:p>
        </p:txBody>
      </p:sp>
    </p:spTree>
    <p:extLst>
      <p:ext uri="{BB962C8B-B14F-4D97-AF65-F5344CB8AC3E}">
        <p14:creationId xmlns:p14="http://schemas.microsoft.com/office/powerpoint/2010/main" val="108086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Internet of Things (</a:t>
            </a:r>
            <a:r>
              <a:rPr lang="en-US" b="1" dirty="0" err="1"/>
              <a:t>IoT</a:t>
            </a:r>
            <a:r>
              <a:rPr lang="en-US" b="1"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i="1" dirty="0"/>
              <a:t>Azure </a:t>
            </a:r>
            <a:r>
              <a:rPr lang="en-US" i="1" dirty="0" err="1"/>
              <a:t>IoT</a:t>
            </a:r>
            <a:r>
              <a:rPr lang="en-US" i="1" dirty="0"/>
              <a:t> Starter Kits are now available for purchase from partners. Five new kits – each of which include Azure Certified for </a:t>
            </a:r>
            <a:r>
              <a:rPr lang="en-US" i="1" dirty="0" err="1"/>
              <a:t>IoT</a:t>
            </a:r>
            <a:r>
              <a:rPr lang="en-US" i="1" dirty="0"/>
              <a:t> development boards, actuators, sensors and simple, and user-friendly tutorials – enable anyone with Windows or Linux experience to quickly and inexpensively build </a:t>
            </a:r>
            <a:r>
              <a:rPr lang="en-US" i="1" dirty="0" err="1"/>
              <a:t>IoT</a:t>
            </a:r>
            <a:r>
              <a:rPr lang="en-US" i="1" dirty="0"/>
              <a:t> prototypes.</a:t>
            </a:r>
            <a:endParaRPr lang="en-US" dirty="0"/>
          </a:p>
          <a:p>
            <a:r>
              <a:rPr lang="en-US" i="1" dirty="0"/>
              <a:t>Azure </a:t>
            </a:r>
            <a:r>
              <a:rPr lang="en-US" i="1" dirty="0" err="1"/>
              <a:t>IoT</a:t>
            </a:r>
            <a:r>
              <a:rPr lang="en-US" i="1" dirty="0"/>
              <a:t> Hub device management, available later in Q2, makes it easier and more cost-effective for medium and large, global businesses to remotely maintain, interact with and manage </a:t>
            </a:r>
            <a:r>
              <a:rPr lang="en-US" i="1" dirty="0" err="1"/>
              <a:t>IoT</a:t>
            </a:r>
            <a:r>
              <a:rPr lang="en-US" i="1" dirty="0"/>
              <a:t> devices at scale from the cloud.</a:t>
            </a:r>
            <a:endParaRPr lang="en-US" dirty="0"/>
          </a:p>
          <a:p>
            <a:r>
              <a:rPr lang="en-US" i="1" dirty="0"/>
              <a:t>Azure </a:t>
            </a:r>
            <a:r>
              <a:rPr lang="en-US" i="1" dirty="0" err="1"/>
              <a:t>IoT</a:t>
            </a:r>
            <a:r>
              <a:rPr lang="en-US" i="1" dirty="0"/>
              <a:t> Gateway SDK preview, available later in Q2, to enables legacy devices and sensors to connect to the Azure cloud without having to replace existing infrastructure.</a:t>
            </a:r>
            <a:endParaRPr lang="en-US" dirty="0"/>
          </a:p>
        </p:txBody>
      </p:sp>
    </p:spTree>
    <p:extLst>
      <p:ext uri="{BB962C8B-B14F-4D97-AF65-F5344CB8AC3E}">
        <p14:creationId xmlns:p14="http://schemas.microsoft.com/office/powerpoint/2010/main" val="103947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native</a:t>
            </a:r>
            <a:endParaRPr lang="en-US" dirty="0"/>
          </a:p>
        </p:txBody>
      </p:sp>
      <p:sp>
        <p:nvSpPr>
          <p:cNvPr id="3" name="Content Placeholder 2"/>
          <p:cNvSpPr>
            <a:spLocks noGrp="1"/>
          </p:cNvSpPr>
          <p:nvPr>
            <p:ph idx="1"/>
          </p:nvPr>
        </p:nvSpPr>
        <p:spPr/>
        <p:txBody>
          <a:bodyPr>
            <a:normAutofit fontScale="77500" lnSpcReduction="20000"/>
          </a:bodyPr>
          <a:lstStyle/>
          <a:p>
            <a:r>
              <a:rPr lang="en-US" i="1" dirty="0"/>
              <a:t>Azure Service Fabric general availability is a </a:t>
            </a:r>
            <a:r>
              <a:rPr lang="en-US" i="1" dirty="0" err="1"/>
              <a:t>microservices</a:t>
            </a:r>
            <a:r>
              <a:rPr lang="en-US" i="1" dirty="0"/>
              <a:t> application platform for building always-on apps and services at cloud scale. Service Fabric is the foundation of Microsoft cloud services such as Azure SQL Database, Cortana and Skype for Business, and seamlessly handles application lifecycle management. We also announced previews for Service Fabric for Windows Server, for deploying on-premises and other clouds, and Service Fabric for Linux with Java APIs to broaden the number of developers who can take advantage of Service Fabric and enhance application portability.</a:t>
            </a:r>
            <a:endParaRPr lang="en-US" dirty="0"/>
          </a:p>
          <a:p>
            <a:r>
              <a:rPr lang="en-US" i="1" dirty="0"/>
              <a:t>Azure Functions preview extends Azure’s market-leading application platform by offering </a:t>
            </a:r>
            <a:r>
              <a:rPr lang="en-US" i="1" dirty="0" err="1"/>
              <a:t>serverless</a:t>
            </a:r>
            <a:r>
              <a:rPr lang="en-US" i="1" dirty="0"/>
              <a:t> compute for an event-driven approaches common in web and mobile applications, </a:t>
            </a:r>
            <a:r>
              <a:rPr lang="en-US" i="1" dirty="0" err="1"/>
              <a:t>IoT</a:t>
            </a:r>
            <a:r>
              <a:rPr lang="en-US" i="1" dirty="0"/>
              <a:t> and big data solutions. Functions works with Azure and third party services, automatically scales out to meet demand and only charges for the time your function runs.</a:t>
            </a:r>
            <a:endParaRPr lang="en-US" dirty="0"/>
          </a:p>
        </p:txBody>
      </p:sp>
    </p:spTree>
    <p:extLst>
      <p:ext uri="{BB962C8B-B14F-4D97-AF65-F5344CB8AC3E}">
        <p14:creationId xmlns:p14="http://schemas.microsoft.com/office/powerpoint/2010/main" val="97508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2064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Cortana </a:t>
            </a:r>
            <a:endParaRPr lang="en-US" dirty="0"/>
          </a:p>
        </p:txBody>
      </p:sp>
      <p:sp>
        <p:nvSpPr>
          <p:cNvPr id="3" name="Content Placeholder 2"/>
          <p:cNvSpPr>
            <a:spLocks noGrp="1"/>
          </p:cNvSpPr>
          <p:nvPr>
            <p:ph idx="1"/>
          </p:nvPr>
        </p:nvSpPr>
        <p:spPr/>
        <p:txBody>
          <a:bodyPr>
            <a:normAutofit fontScale="92500"/>
          </a:bodyPr>
          <a:lstStyle/>
          <a:p>
            <a:r>
              <a:rPr lang="en-US" i="1" dirty="0"/>
              <a:t>Microsoft Bot Framework enables organizations to build intelligent agents (Bots) that allow your users to interact with your intelligent solutions in more contextual and natural ways, from text/</a:t>
            </a:r>
            <a:r>
              <a:rPr lang="en-US" i="1" dirty="0" err="1"/>
              <a:t>sms</a:t>
            </a:r>
            <a:r>
              <a:rPr lang="en-US" i="1" dirty="0"/>
              <a:t>, to Office365 mail, to Skype, Slack, and Twitter.</a:t>
            </a:r>
            <a:endParaRPr lang="en-US" dirty="0"/>
          </a:p>
          <a:p>
            <a:r>
              <a:rPr lang="en-US" i="1" dirty="0"/>
              <a:t>Microsoft Cognitive Services preview enables organizations to build intelligent solutions that can see, hear, interpret and understand the world around you. The Cognitive Services preview expands the existing perceptual intelligence capabilities like vision, speech, text and face detection to include new cognitive capabilities such as emotion and customized language understanding.</a:t>
            </a:r>
            <a:endParaRPr lang="en-US" dirty="0"/>
          </a:p>
        </p:txBody>
      </p:sp>
    </p:spTree>
    <p:extLst>
      <p:ext uri="{BB962C8B-B14F-4D97-AF65-F5344CB8AC3E}">
        <p14:creationId xmlns:p14="http://schemas.microsoft.com/office/powerpoint/2010/main" val="175189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 to </a:t>
            </a:r>
            <a:r>
              <a:rPr lang="en-US" dirty="0" err="1" smtClean="0"/>
              <a:t>announcments</a:t>
            </a:r>
            <a:endParaRPr lang="en-US" dirty="0"/>
          </a:p>
        </p:txBody>
      </p:sp>
      <p:sp>
        <p:nvSpPr>
          <p:cNvPr id="3" name="Content Placeholder 2"/>
          <p:cNvSpPr>
            <a:spLocks noGrp="1"/>
          </p:cNvSpPr>
          <p:nvPr>
            <p:ph idx="1"/>
          </p:nvPr>
        </p:nvSpPr>
        <p:spPr/>
        <p:txBody>
          <a:bodyPr/>
          <a:lstStyle/>
          <a:p>
            <a:r>
              <a:rPr lang="en-US" i="1" dirty="0"/>
              <a:t>Azure Developer Tools updates speed up your application development with a broad set of cloud-first development tools that make it easier to configure, build, debug, package, and deploy applications and services that scale on Azure.</a:t>
            </a:r>
            <a:endParaRPr lang="en-US" dirty="0"/>
          </a:p>
          <a:p>
            <a:r>
              <a:rPr lang="en-US" i="1" dirty="0"/>
              <a:t>Virtual Machine Scale Sets general availability makes it easy for you to deploy and manage identical virtual machines as a set with true </a:t>
            </a:r>
            <a:r>
              <a:rPr lang="en-US" i="1" dirty="0" err="1"/>
              <a:t>autoscale</a:t>
            </a:r>
            <a:r>
              <a:rPr lang="en-US" i="1" dirty="0"/>
              <a:t>.</a:t>
            </a:r>
            <a:endParaRPr lang="en-US" dirty="0"/>
          </a:p>
          <a:p>
            <a:r>
              <a:rPr lang="en-US" i="1" dirty="0"/>
              <a:t>Storage Service Encryption preview ensures security and privacy by encrypting data In Azure Blob storage using the industry leading encryption algorithm.</a:t>
            </a:r>
            <a:endParaRPr lang="en-US" dirty="0"/>
          </a:p>
        </p:txBody>
      </p:sp>
    </p:spTree>
    <p:extLst>
      <p:ext uri="{BB962C8B-B14F-4D97-AF65-F5344CB8AC3E}">
        <p14:creationId xmlns:p14="http://schemas.microsoft.com/office/powerpoint/2010/main" val="1515600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38</TotalTime>
  <Words>1482</Words>
  <Application>Microsoft Macintosh PowerPoint</Application>
  <PresentationFormat>Widescreen</PresentationFormat>
  <Paragraphs>88</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Trebuchet MS</vt:lpstr>
      <vt:lpstr>Tw Cen MT</vt:lpstr>
      <vt:lpstr>Arial</vt:lpstr>
      <vt:lpstr>Circuit</vt:lpstr>
      <vt:lpstr>.NET</vt:lpstr>
      <vt:lpstr>HANDS ON TIME</vt:lpstr>
      <vt:lpstr>Azure At Scale</vt:lpstr>
      <vt:lpstr>Web &amp; Mobile</vt:lpstr>
      <vt:lpstr>Internet of Things (IoT)</vt:lpstr>
      <vt:lpstr>Cloud native</vt:lpstr>
      <vt:lpstr>PowerPoint Presentation</vt:lpstr>
      <vt:lpstr>Cortana </vt:lpstr>
      <vt:lpstr>Me to announcments</vt:lpstr>
      <vt:lpstr>fundamental principles of .NET development</vt:lpstr>
      <vt:lpstr>3 rings to rule them all</vt:lpstr>
      <vt:lpstr>MVC/MVVM is not an either/or choice.</vt:lpstr>
      <vt:lpstr>MVCVM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dc:title>
  <dc:creator>Sander Soots</dc:creator>
  <cp:lastModifiedBy>Sander Soots</cp:lastModifiedBy>
  <cp:revision>4</cp:revision>
  <dcterms:created xsi:type="dcterms:W3CDTF">2016-04-04T08:06:09Z</dcterms:created>
  <dcterms:modified xsi:type="dcterms:W3CDTF">2016-04-04T08:44:11Z</dcterms:modified>
</cp:coreProperties>
</file>